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Lst>
  <p:notesMasterIdLst>
    <p:notesMasterId r:id="rId3"/>
  </p:notesMasterIdLst>
  <p:sldIdLst>
    <p:sldId id="256" r:id="rId2"/>
  </p:sldIdLst>
  <p:sldSz cx="32918400" cy="21945600"/>
  <p:notesSz cx="7004050" cy="929005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000000"/>
          </p15:clr>
        </p15:guide>
        <p15:guide id="2" pos="10368">
          <p15:clr>
            <a:srgbClr val="000000"/>
          </p15:clr>
        </p15:guide>
      </p15:sldGuideLst>
    </p:ext>
    <p:ext uri="{2D200454-40CA-4A62-9FC3-DE9A4176ACB9}">
      <p15:notesGuideLst xmlns:p15="http://schemas.microsoft.com/office/powerpoint/2012/main">
        <p15:guide id="1" orient="horz" pos="2926">
          <p15:clr>
            <a:srgbClr val="000000"/>
          </p15:clr>
        </p15:guide>
        <p15:guide id="2" pos="2206">
          <p15:clr>
            <a:srgbClr val="000000"/>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ian Magare" initials="B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353" autoAdjust="0"/>
    <p:restoredTop sz="94648" autoAdjust="0"/>
  </p:normalViewPr>
  <p:slideViewPr>
    <p:cSldViewPr snapToGrid="0">
      <p:cViewPr>
        <p:scale>
          <a:sx n="40" d="100"/>
          <a:sy n="40" d="100"/>
        </p:scale>
        <p:origin x="2088" y="72"/>
      </p:cViewPr>
      <p:guideLst>
        <p:guide orient="horz" pos="6912"/>
        <p:guide pos="103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commentAuthors" Target="commentAuthor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7575" y="696750"/>
            <a:ext cx="4669600" cy="3483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0400" y="4412750"/>
            <a:ext cx="5603225" cy="41805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700400" y="4412750"/>
            <a:ext cx="5603225" cy="418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solidFill>
                <a:schemeClr val="dk1"/>
              </a:solidFill>
              <a:latin typeface="Times New Roman"/>
              <a:ea typeface="Times New Roman"/>
              <a:cs typeface="Times New Roman"/>
              <a:sym typeface="Times New Roman"/>
            </a:endParaRPr>
          </a:p>
        </p:txBody>
      </p:sp>
      <p:sp>
        <p:nvSpPr>
          <p:cNvPr id="29" name="Google Shape;29;p1:notes"/>
          <p:cNvSpPr>
            <a:spLocks noGrp="1" noRot="1" noChangeAspect="1"/>
          </p:cNvSpPr>
          <p:nvPr>
            <p:ph type="sldImg" idx="2"/>
          </p:nvPr>
        </p:nvSpPr>
        <p:spPr>
          <a:xfrm>
            <a:off x="890588" y="696913"/>
            <a:ext cx="5222875" cy="34829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32369759"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3" name="Google Shape;13;p2"/>
          <p:cNvSpPr/>
          <p:nvPr/>
        </p:nvSpPr>
        <p:spPr>
          <a:xfrm>
            <a:off x="-2"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4" name="Google Shape;14;p2"/>
          <p:cNvSpPr/>
          <p:nvPr/>
        </p:nvSpPr>
        <p:spPr>
          <a:xfrm>
            <a:off x="0" y="0"/>
            <a:ext cx="32918401" cy="2743200"/>
          </a:xfrm>
          <a:prstGeom prst="rect">
            <a:avLst/>
          </a:prstGeom>
          <a:solidFill>
            <a:srgbClr val="366092"/>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5" name="Google Shape;15;p2"/>
          <p:cNvSpPr/>
          <p:nvPr/>
        </p:nvSpPr>
        <p:spPr>
          <a:xfrm>
            <a:off x="0" y="19202400"/>
            <a:ext cx="32918401" cy="2743200"/>
          </a:xfrm>
          <a:prstGeom prst="rect">
            <a:avLst/>
          </a:prstGeom>
          <a:solidFill>
            <a:srgbClr val="B7CCE4"/>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6" name="Google Shape;16;p2"/>
          <p:cNvSpPr/>
          <p:nvPr/>
        </p:nvSpPr>
        <p:spPr>
          <a:xfrm>
            <a:off x="-7680960" y="0"/>
            <a:ext cx="7132320" cy="21945600"/>
          </a:xfrm>
          <a:prstGeom prst="rect">
            <a:avLst/>
          </a:prstGeom>
          <a:solidFill>
            <a:srgbClr val="D8D8D8"/>
          </a:solidFill>
          <a:ln>
            <a:noFill/>
          </a:ln>
        </p:spPr>
        <p:txBody>
          <a:bodyPr spcFirstLastPara="1" wrap="square" lIns="122425" tIns="122425" rIns="122425" bIns="122425"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Poster Print Size: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poster template is 24” high by 36” wide. It can be used to print any poster with a 2:3 aspect ratio including 36x54 and 48x72.</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Placeholders:</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Image Quality:</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You can place digital photos or logo art in your poster file by selecting the </a:t>
            </a:r>
            <a:r>
              <a:rPr lang="en-US" sz="3300" b="1" i="0" u="none" strike="noStrike" cap="none">
                <a:solidFill>
                  <a:srgbClr val="7F7F7F"/>
                </a:solidFill>
                <a:latin typeface="Calibri"/>
                <a:ea typeface="Calibri"/>
                <a:cs typeface="Calibri"/>
                <a:sym typeface="Calibri"/>
              </a:rPr>
              <a:t>Insert, Picture</a:t>
            </a:r>
            <a:r>
              <a:rPr lang="en-US" sz="33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3300" b="1" i="0" u="none" strike="noStrike" cap="none">
                <a:solidFill>
                  <a:srgbClr val="7F7F7F"/>
                </a:solidFill>
                <a:latin typeface="Calibri"/>
                <a:ea typeface="Calibri"/>
                <a:cs typeface="Calibri"/>
                <a:sym typeface="Calibri"/>
              </a:rPr>
              <a:t>150-200 pixels per inch in their final printed size</a:t>
            </a:r>
            <a:r>
              <a:rPr lang="en-US" sz="33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a:p>
          <a:p>
            <a:pPr marL="0" marR="0" lvl="0" indent="0" algn="ctr" rtl="0">
              <a:spcBef>
                <a:spcPts val="1286"/>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grpSp>
        <p:nvGrpSpPr>
          <p:cNvPr id="17" name="Google Shape;17;p2"/>
          <p:cNvGrpSpPr/>
          <p:nvPr/>
        </p:nvGrpSpPr>
        <p:grpSpPr>
          <a:xfrm>
            <a:off x="33467040" y="0"/>
            <a:ext cx="7132320" cy="21945600"/>
            <a:chOff x="33832800" y="0"/>
            <a:chExt cx="12801600" cy="43891199"/>
          </a:xfrm>
        </p:grpSpPr>
        <p:sp>
          <p:nvSpPr>
            <p:cNvPr id="18" name="Google Shape;18;p2"/>
            <p:cNvSpPr/>
            <p:nvPr/>
          </p:nvSpPr>
          <p:spPr>
            <a:xfrm>
              <a:off x="33832800" y="0"/>
              <a:ext cx="12801600" cy="43891199"/>
            </a:xfrm>
            <a:prstGeom prst="rect">
              <a:avLst/>
            </a:prstGeom>
            <a:solidFill>
              <a:srgbClr val="D8D8D8"/>
            </a:solidFill>
            <a:ln>
              <a:noFill/>
            </a:ln>
          </p:spPr>
          <p:txBody>
            <a:bodyPr spcFirstLastPara="1" wrap="square" lIns="228600" tIns="228600" rIns="228600" bIns="228600"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Change Color Theme: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change the color theme, select the </a:t>
              </a:r>
              <a:r>
                <a:rPr lang="en-US" sz="3300" b="1" i="0" u="none" strike="noStrike" cap="none">
                  <a:solidFill>
                    <a:srgbClr val="7F7F7F"/>
                  </a:solidFill>
                  <a:latin typeface="Calibri"/>
                  <a:ea typeface="Calibri"/>
                  <a:cs typeface="Calibri"/>
                  <a:sym typeface="Calibri"/>
                </a:rPr>
                <a:t>Design</a:t>
              </a:r>
              <a:r>
                <a:rPr lang="en-US" sz="3300" b="0" i="0" u="none" strike="noStrike" cap="none">
                  <a:solidFill>
                    <a:srgbClr val="7F7F7F"/>
                  </a:solidFill>
                  <a:latin typeface="Calibri"/>
                  <a:ea typeface="Calibri"/>
                  <a:cs typeface="Calibri"/>
                  <a:sym typeface="Calibri"/>
                </a:rPr>
                <a:t> tab, then select the </a:t>
              </a:r>
              <a:r>
                <a:rPr lang="en-US" sz="3300" b="1" i="0" u="none" strike="noStrike" cap="none">
                  <a:solidFill>
                    <a:srgbClr val="7F7F7F"/>
                  </a:solidFill>
                  <a:latin typeface="Calibri"/>
                  <a:ea typeface="Calibri"/>
                  <a:cs typeface="Calibri"/>
                  <a:sym typeface="Calibri"/>
                </a:rPr>
                <a:t>Colors</a:t>
              </a:r>
              <a:r>
                <a:rPr lang="en-US" sz="3300" b="0" i="0" u="none" strike="noStrike" cap="none">
                  <a:solidFill>
                    <a:srgbClr val="7F7F7F"/>
                  </a:solidFill>
                  <a:latin typeface="Calibri"/>
                  <a:ea typeface="Calibri"/>
                  <a:cs typeface="Calibri"/>
                  <a:sym typeface="Calibri"/>
                </a:rPr>
                <a:t> drop-down list.</a:t>
              </a:r>
              <a:endParaRPr/>
            </a:p>
            <a:p>
              <a:pPr marL="0" marR="0" lvl="0" indent="0" algn="l" rtl="0">
                <a:spcBef>
                  <a:spcPts val="1286"/>
                </a:spcBef>
                <a:spcAft>
                  <a:spcPts val="0"/>
                </a:spcAft>
                <a:buNone/>
              </a:pPr>
              <a:endParaRPr sz="48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Printing Your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Once your poster file is ready, visit </a:t>
              </a:r>
              <a:r>
                <a:rPr lang="en-US" sz="3300" b="1" i="0" u="none" strike="noStrike" cap="none">
                  <a:solidFill>
                    <a:srgbClr val="7F7F7F"/>
                  </a:solidFill>
                  <a:latin typeface="Calibri"/>
                  <a:ea typeface="Calibri"/>
                  <a:cs typeface="Calibri"/>
                  <a:sym typeface="Calibri"/>
                </a:rPr>
                <a:t>www.genigraphics.com</a:t>
              </a:r>
              <a:r>
                <a:rPr lang="en-US" sz="33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3300" b="0" i="0" u="none" strike="noStrike" cap="none">
                  <a:solidFill>
                    <a:srgbClr val="7F7F7F"/>
                  </a:solidFill>
                  <a:latin typeface="Calibri"/>
                  <a:ea typeface="Calibri"/>
                  <a:cs typeface="Calibri"/>
                  <a:sym typeface="Calibri"/>
                </a:rPr>
                <a:t>US and Canada:  1-800-790-4001</a:t>
              </a: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Email: info@genigraphics.com</a:t>
              </a:r>
              <a:endParaRPr/>
            </a:p>
            <a:p>
              <a:pPr marL="0" marR="0" lvl="0" indent="0" algn="ctr" rtl="0">
                <a:spcBef>
                  <a:spcPts val="0"/>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pic>
          <p:nvPicPr>
            <p:cNvPr id="19" name="Google Shape;19;p2"/>
            <p:cNvPicPr preferRelativeResize="0"/>
            <p:nvPr/>
          </p:nvPicPr>
          <p:blipFill rotWithShape="1">
            <a:blip r:embed="rId2">
              <a:alphaModFix/>
            </a:blip>
            <a:srcRect/>
            <a:stretch/>
          </p:blipFill>
          <p:spPr>
            <a:xfrm>
              <a:off x="34281341" y="9260274"/>
              <a:ext cx="11904515" cy="10246926"/>
            </a:xfrm>
            <a:prstGeom prst="rect">
              <a:avLst/>
            </a:prstGeom>
            <a:noFill/>
            <a:ln>
              <a:noFill/>
            </a:ln>
          </p:spPr>
        </p:pic>
      </p:grpSp>
      <p:pic>
        <p:nvPicPr>
          <p:cNvPr id="20" name="Google Shape;20;p2"/>
          <p:cNvPicPr preferRelativeResize="0"/>
          <p:nvPr/>
        </p:nvPicPr>
        <p:blipFill rotWithShape="1">
          <a:blip r:embed="rId3">
            <a:alphaModFix/>
          </a:blip>
          <a:srcRect/>
          <a:stretch/>
        </p:blipFill>
        <p:spPr>
          <a:xfrm>
            <a:off x="27508200" y="21677939"/>
            <a:ext cx="5297435" cy="1859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a:solidFill>
                  <a:srgbClr val="888888"/>
                </a:solidFill>
                <a:latin typeface="Calibri"/>
                <a:ea typeface="Calibri"/>
                <a:cs typeface="Calibri"/>
                <a:sym typeface="Calibri"/>
              </a:defRPr>
            </a:lvl1pPr>
            <a:lvl2pPr marL="0" marR="0" lvl="1" indent="0" algn="r" rtl="0">
              <a:spcBef>
                <a:spcPts val="0"/>
              </a:spcBef>
              <a:buNone/>
              <a:defRPr sz="3200">
                <a:solidFill>
                  <a:srgbClr val="888888"/>
                </a:solidFill>
                <a:latin typeface="Calibri"/>
                <a:ea typeface="Calibri"/>
                <a:cs typeface="Calibri"/>
                <a:sym typeface="Calibri"/>
              </a:defRPr>
            </a:lvl2pPr>
            <a:lvl3pPr marL="0" marR="0" lvl="2" indent="0" algn="r" rtl="0">
              <a:spcBef>
                <a:spcPts val="0"/>
              </a:spcBef>
              <a:buNone/>
              <a:defRPr sz="3200">
                <a:solidFill>
                  <a:srgbClr val="888888"/>
                </a:solidFill>
                <a:latin typeface="Calibri"/>
                <a:ea typeface="Calibri"/>
                <a:cs typeface="Calibri"/>
                <a:sym typeface="Calibri"/>
              </a:defRPr>
            </a:lvl3pPr>
            <a:lvl4pPr marL="0" marR="0" lvl="3" indent="0" algn="r" rtl="0">
              <a:spcBef>
                <a:spcPts val="0"/>
              </a:spcBef>
              <a:buNone/>
              <a:defRPr sz="3200">
                <a:solidFill>
                  <a:srgbClr val="888888"/>
                </a:solidFill>
                <a:latin typeface="Calibri"/>
                <a:ea typeface="Calibri"/>
                <a:cs typeface="Calibri"/>
                <a:sym typeface="Calibri"/>
              </a:defRPr>
            </a:lvl4pPr>
            <a:lvl5pPr marL="0" marR="0" lvl="4" indent="0" algn="r" rtl="0">
              <a:spcBef>
                <a:spcPts val="0"/>
              </a:spcBef>
              <a:buNone/>
              <a:defRPr sz="3200">
                <a:solidFill>
                  <a:srgbClr val="888888"/>
                </a:solidFill>
                <a:latin typeface="Calibri"/>
                <a:ea typeface="Calibri"/>
                <a:cs typeface="Calibri"/>
                <a:sym typeface="Calibri"/>
              </a:defRPr>
            </a:lvl5pPr>
            <a:lvl6pPr marL="0" marR="0" lvl="5" indent="0" algn="r" rtl="0">
              <a:spcBef>
                <a:spcPts val="0"/>
              </a:spcBef>
              <a:buNone/>
              <a:defRPr sz="3200">
                <a:solidFill>
                  <a:srgbClr val="888888"/>
                </a:solidFill>
                <a:latin typeface="Calibri"/>
                <a:ea typeface="Calibri"/>
                <a:cs typeface="Calibri"/>
                <a:sym typeface="Calibri"/>
              </a:defRPr>
            </a:lvl6pPr>
            <a:lvl7pPr marL="0" marR="0" lvl="6" indent="0" algn="r" rtl="0">
              <a:spcBef>
                <a:spcPts val="0"/>
              </a:spcBef>
              <a:buNone/>
              <a:defRPr sz="3200">
                <a:solidFill>
                  <a:srgbClr val="888888"/>
                </a:solidFill>
                <a:latin typeface="Calibri"/>
                <a:ea typeface="Calibri"/>
                <a:cs typeface="Calibri"/>
                <a:sym typeface="Calibri"/>
              </a:defRPr>
            </a:lvl7pPr>
            <a:lvl8pPr marL="0" marR="0" lvl="7" indent="0" algn="r" rtl="0">
              <a:spcBef>
                <a:spcPts val="0"/>
              </a:spcBef>
              <a:buNone/>
              <a:defRPr sz="3200">
                <a:solidFill>
                  <a:srgbClr val="888888"/>
                </a:solidFill>
                <a:latin typeface="Calibri"/>
                <a:ea typeface="Calibri"/>
                <a:cs typeface="Calibri"/>
                <a:sym typeface="Calibri"/>
              </a:defRPr>
            </a:lvl8pPr>
            <a:lvl9pPr marL="0" marR="0" lvl="8" indent="0" algn="r" rtl="0">
              <a:spcBef>
                <a:spcPts val="0"/>
              </a:spcBef>
              <a:buNone/>
              <a:defRPr sz="3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b="0" i="0" u="none" strike="noStrike" cap="none">
                <a:solidFill>
                  <a:srgbClr val="888888"/>
                </a:solidFill>
                <a:latin typeface="Calibri"/>
                <a:ea typeface="Calibri"/>
                <a:cs typeface="Calibri"/>
                <a:sym typeface="Calibri"/>
              </a:defRPr>
            </a:lvl1pPr>
            <a:lvl2pPr marL="0" marR="0" lvl="1" indent="0" algn="r" rtl="0">
              <a:spcBef>
                <a:spcPts val="0"/>
              </a:spcBef>
              <a:buNone/>
              <a:defRPr sz="3200" b="0" i="0" u="none" strike="noStrike" cap="none">
                <a:solidFill>
                  <a:srgbClr val="888888"/>
                </a:solidFill>
                <a:latin typeface="Calibri"/>
                <a:ea typeface="Calibri"/>
                <a:cs typeface="Calibri"/>
                <a:sym typeface="Calibri"/>
              </a:defRPr>
            </a:lvl2pPr>
            <a:lvl3pPr marL="0" marR="0" lvl="2" indent="0" algn="r" rtl="0">
              <a:spcBef>
                <a:spcPts val="0"/>
              </a:spcBef>
              <a:buNone/>
              <a:defRPr sz="3200" b="0" i="0" u="none" strike="noStrike" cap="none">
                <a:solidFill>
                  <a:srgbClr val="888888"/>
                </a:solidFill>
                <a:latin typeface="Calibri"/>
                <a:ea typeface="Calibri"/>
                <a:cs typeface="Calibri"/>
                <a:sym typeface="Calibri"/>
              </a:defRPr>
            </a:lvl3pPr>
            <a:lvl4pPr marL="0" marR="0" lvl="3" indent="0" algn="r" rtl="0">
              <a:spcBef>
                <a:spcPts val="0"/>
              </a:spcBef>
              <a:buNone/>
              <a:defRPr sz="3200" b="0" i="0" u="none" strike="noStrike" cap="none">
                <a:solidFill>
                  <a:srgbClr val="888888"/>
                </a:solidFill>
                <a:latin typeface="Calibri"/>
                <a:ea typeface="Calibri"/>
                <a:cs typeface="Calibri"/>
                <a:sym typeface="Calibri"/>
              </a:defRPr>
            </a:lvl4pPr>
            <a:lvl5pPr marL="0" marR="0" lvl="4" indent="0" algn="r" rtl="0">
              <a:spcBef>
                <a:spcPts val="0"/>
              </a:spcBef>
              <a:buNone/>
              <a:defRPr sz="3200" b="0" i="0" u="none" strike="noStrike" cap="none">
                <a:solidFill>
                  <a:srgbClr val="888888"/>
                </a:solidFill>
                <a:latin typeface="Calibri"/>
                <a:ea typeface="Calibri"/>
                <a:cs typeface="Calibri"/>
                <a:sym typeface="Calibri"/>
              </a:defRPr>
            </a:lvl5pPr>
            <a:lvl6pPr marL="0" marR="0" lvl="5" indent="0" algn="r" rtl="0">
              <a:spcBef>
                <a:spcPts val="0"/>
              </a:spcBef>
              <a:buNone/>
              <a:defRPr sz="3200" b="0" i="0" u="none" strike="noStrike" cap="none">
                <a:solidFill>
                  <a:srgbClr val="888888"/>
                </a:solidFill>
                <a:latin typeface="Calibri"/>
                <a:ea typeface="Calibri"/>
                <a:cs typeface="Calibri"/>
                <a:sym typeface="Calibri"/>
              </a:defRPr>
            </a:lvl6pPr>
            <a:lvl7pPr marL="0" marR="0" lvl="6" indent="0" algn="r" rtl="0">
              <a:spcBef>
                <a:spcPts val="0"/>
              </a:spcBef>
              <a:buNone/>
              <a:defRPr sz="3200" b="0" i="0" u="none" strike="noStrike" cap="none">
                <a:solidFill>
                  <a:srgbClr val="888888"/>
                </a:solidFill>
                <a:latin typeface="Calibri"/>
                <a:ea typeface="Calibri"/>
                <a:cs typeface="Calibri"/>
                <a:sym typeface="Calibri"/>
              </a:defRPr>
            </a:lvl7pPr>
            <a:lvl8pPr marL="0" marR="0" lvl="7" indent="0" algn="r" rtl="0">
              <a:spcBef>
                <a:spcPts val="0"/>
              </a:spcBef>
              <a:buNone/>
              <a:defRPr sz="3200" b="0" i="0" u="none" strike="noStrike" cap="none">
                <a:solidFill>
                  <a:srgbClr val="888888"/>
                </a:solidFill>
                <a:latin typeface="Calibri"/>
                <a:ea typeface="Calibri"/>
                <a:cs typeface="Calibri"/>
                <a:sym typeface="Calibri"/>
              </a:defRPr>
            </a:lvl8pPr>
            <a:lvl9pPr marL="0" marR="0" lvl="8" indent="0" algn="r" rtl="0">
              <a:spcBef>
                <a:spcPts val="0"/>
              </a:spcBef>
              <a:buNone/>
              <a:defRPr sz="3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3" name="Google Shape;33;p4"/>
          <p:cNvSpPr txBox="1"/>
          <p:nvPr/>
        </p:nvSpPr>
        <p:spPr>
          <a:xfrm>
            <a:off x="1280162" y="20025361"/>
            <a:ext cx="2171325" cy="1588333"/>
          </a:xfrm>
          <a:prstGeom prst="rect">
            <a:avLst/>
          </a:prstGeom>
          <a:solidFill>
            <a:srgbClr val="B7CCE4"/>
          </a:solid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4" name="Google Shape;34;p4"/>
          <p:cNvSpPr txBox="1"/>
          <p:nvPr/>
        </p:nvSpPr>
        <p:spPr>
          <a:xfrm>
            <a:off x="1280161" y="19431002"/>
            <a:ext cx="1450230" cy="557282"/>
          </a:xfrm>
          <a:prstGeom prst="rect">
            <a:avLst/>
          </a:prstGeom>
          <a:no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5" name="Google Shape;35;p4"/>
          <p:cNvSpPr txBox="1"/>
          <p:nvPr/>
        </p:nvSpPr>
        <p:spPr>
          <a:xfrm>
            <a:off x="426305" y="3226870"/>
            <a:ext cx="10177395" cy="6462962"/>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United States is battling with one of the worst substance abuse crisis; the opioid crisis. Since the start of the new millennium in 2000, the number of deaths related to drug overdose has significantly risen up to more than 60000 death in 2019. While this deaths are caused by general substance abuse, most of them are caused by opioids including synthetic opioids such as fentanyl, prescription painkillers and heroin.</a:t>
            </a:r>
          </a:p>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opioid crisis has become an economic burden costing the United States an estimated $80 billion annually in addiction treatment, cost of healthcare, criminal justice involvement and lost productivity. </a:t>
            </a:r>
          </a:p>
          <a:p>
            <a:pPr marL="342900" lvl="0" indent="-342900" algn="l" rtl="0">
              <a:lnSpc>
                <a:spcPct val="200000"/>
              </a:lnSpc>
              <a:spcBef>
                <a:spcPts val="0"/>
              </a:spcBef>
              <a:spcAft>
                <a:spcPts val="0"/>
              </a:spcAft>
              <a:buClr>
                <a:schemeClr val="dk1"/>
              </a:buClr>
              <a:buSzPts val="1100"/>
              <a:buFont typeface="Arial" panose="020B0604020202020204" pitchFamily="34" charset="0"/>
              <a:buChar char="•"/>
            </a:pPr>
            <a:r>
              <a:rPr lang="en-US" sz="2000" dirty="0">
                <a:latin typeface="Times New Roman" panose="02020603050405020304" pitchFamily="18" charset="0"/>
                <a:ea typeface="Calibri"/>
                <a:cs typeface="Times New Roman" panose="02020603050405020304" pitchFamily="18" charset="0"/>
                <a:sym typeface="Calibri"/>
              </a:rPr>
              <a:t>The opioid crisis is not only affecting the economic but it become a threat to national security and a public health concern affecting the United States. </a:t>
            </a:r>
          </a:p>
        </p:txBody>
      </p:sp>
      <p:sp>
        <p:nvSpPr>
          <p:cNvPr id="36" name="Google Shape;36;p4"/>
          <p:cNvSpPr/>
          <p:nvPr/>
        </p:nvSpPr>
        <p:spPr>
          <a:xfrm>
            <a:off x="426307" y="2774189"/>
            <a:ext cx="10177394" cy="454157"/>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Calibri"/>
                <a:ea typeface="Calibri"/>
                <a:cs typeface="Calibri"/>
                <a:sym typeface="Calibri"/>
              </a:rPr>
              <a:t>Introduction/Background</a:t>
            </a:r>
            <a:endParaRPr dirty="0">
              <a:solidFill>
                <a:schemeClr val="bg1"/>
              </a:solidFill>
            </a:endParaRPr>
          </a:p>
        </p:txBody>
      </p:sp>
      <p:sp>
        <p:nvSpPr>
          <p:cNvPr id="39" name="Google Shape;39;p4"/>
          <p:cNvSpPr txBox="1"/>
          <p:nvPr/>
        </p:nvSpPr>
        <p:spPr>
          <a:xfrm>
            <a:off x="426304" y="10424660"/>
            <a:ext cx="10202698" cy="8755144"/>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In the late 20</a:t>
            </a:r>
            <a:r>
              <a:rPr lang="en-US" sz="2000" baseline="30000" dirty="0">
                <a:solidFill>
                  <a:schemeClr val="dk1"/>
                </a:solidFill>
                <a:latin typeface="Times New Roman" panose="02020603050405020304" pitchFamily="18" charset="0"/>
                <a:ea typeface="Calibri"/>
                <a:cs typeface="Times New Roman" panose="02020603050405020304" pitchFamily="18" charset="0"/>
                <a:sym typeface="Calibri"/>
              </a:rPr>
              <a:t>th</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century, pharmaceutical companies and journal publications reassured the medical community that opioids were effective pain relievers without high risk addiction for the patients which led to increased prescription rates (</a:t>
            </a:r>
            <a:r>
              <a:rPr lang="en-US" sz="2000" b="0" i="0" dirty="0" err="1">
                <a:solidFill>
                  <a:srgbClr val="222222"/>
                </a:solidFill>
                <a:effectLst/>
                <a:latin typeface="Times New Roman" panose="02020603050405020304" pitchFamily="18" charset="0"/>
                <a:cs typeface="Times New Roman" panose="02020603050405020304" pitchFamily="18" charset="0"/>
              </a:rPr>
              <a:t>DeWeerdt</a:t>
            </a:r>
            <a:r>
              <a:rPr lang="en-US" sz="2000" b="0" i="0" dirty="0">
                <a:solidFill>
                  <a:srgbClr val="222222"/>
                </a:solidFill>
                <a:effectLst/>
                <a:latin typeface="Times New Roman" panose="02020603050405020304" pitchFamily="18" charset="0"/>
                <a:cs typeface="Times New Roman" panose="02020603050405020304" pitchFamily="18" charset="0"/>
              </a:rPr>
              <a:t>, 2019). </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a:t>
            </a:r>
          </a:p>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Increased opioid medication prescription led to widespread misuse and diversion of these medications before they became clear to be highly addictive. </a:t>
            </a:r>
          </a:p>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 opioid epidemic has become a public health crisis with adverse consequences. The opioid misuse through various forms such as injection has contributed to the increase in the spread of infectious diseases such as hepatitis C and HIV. </a:t>
            </a:r>
          </a:p>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Another significant consequence of the opioid crisis and substance abuse is the increasing of newborn children experiencing withdrawal symptoms caused by misuse of this medications during pregnancy. </a:t>
            </a:r>
          </a:p>
          <a:p>
            <a:pPr marL="342900" lvl="0" indent="-342900" algn="l" rtl="0">
              <a:lnSpc>
                <a:spcPct val="200000"/>
              </a:lnSpc>
              <a:spcBef>
                <a:spcPts val="0"/>
              </a:spcBef>
              <a:spcAft>
                <a:spcPts val="0"/>
              </a:spcAft>
              <a:buFont typeface="Arial" panose="020B0604020202020204" pitchFamily="34" charset="0"/>
              <a:buChar char="•"/>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 dynamics of the opioid epidemic vary widely in the United States with diverging trends and varying overdose rates increasing and decreasing the negative consequences of the crisis (</a:t>
            </a:r>
            <a:r>
              <a:rPr lang="en-US" sz="2000" b="0" i="0" dirty="0">
                <a:solidFill>
                  <a:srgbClr val="222222"/>
                </a:solidFill>
                <a:effectLst/>
                <a:latin typeface="Times New Roman" panose="02020603050405020304" pitchFamily="18" charset="0"/>
                <a:cs typeface="Times New Roman" panose="02020603050405020304" pitchFamily="18" charset="0"/>
              </a:rPr>
              <a:t>Rothstein, 2017)</a:t>
            </a: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 </a:t>
            </a:r>
          </a:p>
          <a:p>
            <a:pPr marL="342900" lvl="0" indent="-342900" algn="l" rtl="0">
              <a:lnSpc>
                <a:spcPct val="200000"/>
              </a:lnSpc>
              <a:spcBef>
                <a:spcPts val="0"/>
              </a:spcBef>
              <a:spcAft>
                <a:spcPts val="0"/>
              </a:spcAft>
              <a:buFont typeface="Arial" panose="020B0604020202020204" pitchFamily="34" charset="0"/>
              <a:buChar char="•"/>
            </a:pPr>
            <a:endParaRPr lang="en-US" sz="2000" dirty="0">
              <a:solidFill>
                <a:schemeClr val="dk1"/>
              </a:solidFill>
              <a:latin typeface="Times New Roman" panose="02020603050405020304" pitchFamily="18" charset="0"/>
              <a:ea typeface="Calibri"/>
              <a:cs typeface="Times New Roman" panose="02020603050405020304" pitchFamily="18" charset="0"/>
              <a:sym typeface="Calibri"/>
            </a:endParaRPr>
          </a:p>
          <a:p>
            <a:pPr marL="342900" lvl="0" indent="-342900" algn="l" rtl="0">
              <a:lnSpc>
                <a:spcPct val="200000"/>
              </a:lnSpc>
              <a:spcBef>
                <a:spcPts val="0"/>
              </a:spcBef>
              <a:spcAft>
                <a:spcPts val="0"/>
              </a:spcAft>
              <a:buFont typeface="Arial" panose="020B0604020202020204" pitchFamily="34" charset="0"/>
              <a:buChar char="•"/>
            </a:pPr>
            <a:endParaRPr sz="2000"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40" name="Google Shape;40;p4"/>
          <p:cNvSpPr/>
          <p:nvPr/>
        </p:nvSpPr>
        <p:spPr>
          <a:xfrm>
            <a:off x="426305" y="9692269"/>
            <a:ext cx="10177396" cy="732391"/>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Calibri"/>
                <a:ea typeface="Calibri"/>
                <a:cs typeface="Calibri"/>
                <a:sym typeface="Calibri"/>
              </a:rPr>
              <a:t>Body</a:t>
            </a:r>
            <a:endParaRPr dirty="0">
              <a:solidFill>
                <a:schemeClr val="bg1"/>
              </a:solidFill>
            </a:endParaRPr>
          </a:p>
        </p:txBody>
      </p:sp>
      <p:sp>
        <p:nvSpPr>
          <p:cNvPr id="41" name="Google Shape;41;p4"/>
          <p:cNvSpPr txBox="1"/>
          <p:nvPr/>
        </p:nvSpPr>
        <p:spPr>
          <a:xfrm>
            <a:off x="21505055" y="15784676"/>
            <a:ext cx="10870661" cy="3362407"/>
          </a:xfrm>
          <a:prstGeom prst="rect">
            <a:avLst/>
          </a:prstGeom>
          <a:solidFill>
            <a:schemeClr val="lt1"/>
          </a:solidFill>
          <a:ln w="12700" cap="flat" cmpd="sng">
            <a:solidFill>
              <a:schemeClr val="accent3">
                <a:lumMod val="60000"/>
                <a:lumOff val="40000"/>
              </a:schemeClr>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50000"/>
              </a:lnSpc>
              <a:spcBef>
                <a:spcPts val="900"/>
              </a:spcBef>
              <a:spcAft>
                <a:spcPts val="0"/>
              </a:spcAft>
              <a:buNone/>
            </a:pPr>
            <a:r>
              <a:rPr lang="en-US" sz="2000" b="0" i="0" dirty="0" err="1">
                <a:solidFill>
                  <a:srgbClr val="222222"/>
                </a:solidFill>
                <a:effectLst/>
                <a:latin typeface="Times New Roman" panose="02020603050405020304" pitchFamily="18" charset="0"/>
                <a:cs typeface="Times New Roman" panose="02020603050405020304" pitchFamily="18" charset="0"/>
              </a:rPr>
              <a:t>DeWeerdt</a:t>
            </a:r>
            <a:r>
              <a:rPr lang="en-US" sz="2000" b="0" i="0" dirty="0">
                <a:solidFill>
                  <a:srgbClr val="222222"/>
                </a:solidFill>
                <a:effectLst/>
                <a:latin typeface="Times New Roman" panose="02020603050405020304" pitchFamily="18" charset="0"/>
                <a:cs typeface="Times New Roman" panose="02020603050405020304" pitchFamily="18" charset="0"/>
              </a:rPr>
              <a:t>, S. (2019). Tracing the US opioid crisis to its roots. </a:t>
            </a:r>
            <a:r>
              <a:rPr lang="en-US" sz="2000" b="0" i="1" dirty="0">
                <a:solidFill>
                  <a:srgbClr val="222222"/>
                </a:solidFill>
                <a:effectLst/>
                <a:latin typeface="Times New Roman" panose="02020603050405020304" pitchFamily="18" charset="0"/>
                <a:cs typeface="Times New Roman" panose="02020603050405020304" pitchFamily="18" charset="0"/>
              </a:rPr>
              <a:t>Nature</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573</a:t>
            </a:r>
            <a:r>
              <a:rPr lang="en-US" sz="2000" b="0" i="0" dirty="0">
                <a:solidFill>
                  <a:srgbClr val="222222"/>
                </a:solidFill>
                <a:effectLst/>
                <a:latin typeface="Times New Roman" panose="02020603050405020304" pitchFamily="18" charset="0"/>
                <a:cs typeface="Times New Roman" panose="02020603050405020304" pitchFamily="18" charset="0"/>
              </a:rPr>
              <a:t>(7773), S10-S10.</a:t>
            </a:r>
          </a:p>
          <a:p>
            <a:pPr marL="0" marR="0" lvl="0" indent="0" algn="l" rtl="0">
              <a:lnSpc>
                <a:spcPct val="150000"/>
              </a:lnSpc>
              <a:spcBef>
                <a:spcPts val="900"/>
              </a:spcBef>
              <a:spcAft>
                <a:spcPts val="0"/>
              </a:spcAft>
              <a:buNone/>
            </a:pPr>
            <a:r>
              <a:rPr lang="en-US" sz="2000" b="0" i="0" dirty="0">
                <a:solidFill>
                  <a:srgbClr val="222222"/>
                </a:solidFill>
                <a:effectLst/>
                <a:latin typeface="Times New Roman" panose="02020603050405020304" pitchFamily="18" charset="0"/>
                <a:cs typeface="Times New Roman" panose="02020603050405020304" pitchFamily="18" charset="0"/>
              </a:rPr>
              <a:t>Rothstein, M. A. (2017). The opioid crisis and the need for compassion in pain management.</a:t>
            </a:r>
          </a:p>
          <a:p>
            <a:pPr marL="0" marR="0" lvl="0" indent="0" algn="l" rtl="0">
              <a:lnSpc>
                <a:spcPct val="150000"/>
              </a:lnSpc>
              <a:spcBef>
                <a:spcPts val="900"/>
              </a:spcBef>
              <a:spcAft>
                <a:spcPts val="0"/>
              </a:spcAft>
              <a:buNone/>
            </a:pPr>
            <a:r>
              <a:rPr lang="en-US" sz="2000" b="0" i="0" dirty="0">
                <a:solidFill>
                  <a:srgbClr val="222222"/>
                </a:solidFill>
                <a:effectLst/>
                <a:latin typeface="Times New Roman" panose="02020603050405020304" pitchFamily="18" charset="0"/>
                <a:cs typeface="Times New Roman" panose="02020603050405020304" pitchFamily="18" charset="0"/>
              </a:rPr>
              <a:t>Thakur, T., Frey, M., &amp; Chewning, B. (2019). Pharmacist services in the opioid crisis: current practices and scope in the United States. </a:t>
            </a:r>
            <a:r>
              <a:rPr lang="en-US" sz="2000" b="0" i="1" dirty="0">
                <a:solidFill>
                  <a:srgbClr val="222222"/>
                </a:solidFill>
                <a:effectLst/>
                <a:latin typeface="Times New Roman" panose="02020603050405020304" pitchFamily="18" charset="0"/>
                <a:cs typeface="Times New Roman" panose="02020603050405020304" pitchFamily="18" charset="0"/>
              </a:rPr>
              <a:t>Pharmacy</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7</a:t>
            </a:r>
            <a:r>
              <a:rPr lang="en-US" sz="2000" b="0" i="0" dirty="0">
                <a:solidFill>
                  <a:srgbClr val="222222"/>
                </a:solidFill>
                <a:effectLst/>
                <a:latin typeface="Times New Roman" panose="02020603050405020304" pitchFamily="18" charset="0"/>
                <a:cs typeface="Times New Roman" panose="02020603050405020304" pitchFamily="18" charset="0"/>
              </a:rPr>
              <a:t>(2), 60.</a:t>
            </a:r>
          </a:p>
          <a:p>
            <a:pPr marL="0" marR="0" lvl="0" indent="0" algn="l" rtl="0">
              <a:lnSpc>
                <a:spcPct val="150000"/>
              </a:lnSpc>
              <a:spcBef>
                <a:spcPts val="900"/>
              </a:spcBef>
              <a:spcAft>
                <a:spcPts val="0"/>
              </a:spcAft>
              <a:buNone/>
            </a:pPr>
            <a:r>
              <a:rPr lang="en-US" sz="2000" b="0" i="0" dirty="0" err="1">
                <a:solidFill>
                  <a:srgbClr val="222222"/>
                </a:solidFill>
                <a:effectLst/>
                <a:latin typeface="Times New Roman" panose="02020603050405020304" pitchFamily="18" charset="0"/>
                <a:cs typeface="Times New Roman" panose="02020603050405020304" pitchFamily="18" charset="0"/>
              </a:rPr>
              <a:t>Wickramatilake</a:t>
            </a:r>
            <a:r>
              <a:rPr lang="en-US" sz="2000" b="0" i="0" dirty="0">
                <a:solidFill>
                  <a:srgbClr val="222222"/>
                </a:solidFill>
                <a:effectLst/>
                <a:latin typeface="Times New Roman" panose="02020603050405020304" pitchFamily="18" charset="0"/>
                <a:cs typeface="Times New Roman" panose="02020603050405020304" pitchFamily="18" charset="0"/>
              </a:rPr>
              <a:t>, S., </a:t>
            </a:r>
            <a:r>
              <a:rPr lang="en-US" sz="2000" b="0" i="0" dirty="0" err="1">
                <a:solidFill>
                  <a:srgbClr val="222222"/>
                </a:solidFill>
                <a:effectLst/>
                <a:latin typeface="Times New Roman" panose="02020603050405020304" pitchFamily="18" charset="0"/>
                <a:cs typeface="Times New Roman" panose="02020603050405020304" pitchFamily="18" charset="0"/>
              </a:rPr>
              <a:t>Zur</a:t>
            </a:r>
            <a:r>
              <a:rPr lang="en-US" sz="2000" b="0" i="0" dirty="0">
                <a:solidFill>
                  <a:srgbClr val="222222"/>
                </a:solidFill>
                <a:effectLst/>
                <a:latin typeface="Times New Roman" panose="02020603050405020304" pitchFamily="18" charset="0"/>
                <a:cs typeface="Times New Roman" panose="02020603050405020304" pitchFamily="18" charset="0"/>
              </a:rPr>
              <a:t>, J., Mulvaney-Day, N., </a:t>
            </a:r>
            <a:r>
              <a:rPr lang="en-US" sz="2000" b="0" i="0" dirty="0" err="1">
                <a:solidFill>
                  <a:srgbClr val="222222"/>
                </a:solidFill>
                <a:effectLst/>
                <a:latin typeface="Times New Roman" panose="02020603050405020304" pitchFamily="18" charset="0"/>
                <a:cs typeface="Times New Roman" panose="02020603050405020304" pitchFamily="18" charset="0"/>
              </a:rPr>
              <a:t>Klimo</a:t>
            </a:r>
            <a:r>
              <a:rPr lang="en-US" sz="2000" b="0" i="0" dirty="0">
                <a:solidFill>
                  <a:srgbClr val="222222"/>
                </a:solidFill>
                <a:effectLst/>
                <a:latin typeface="Times New Roman" panose="02020603050405020304" pitchFamily="18" charset="0"/>
                <a:cs typeface="Times New Roman" panose="02020603050405020304" pitchFamily="18" charset="0"/>
              </a:rPr>
              <a:t>, M. C. V., </a:t>
            </a:r>
            <a:r>
              <a:rPr lang="en-US" sz="2000" b="0" i="0" dirty="0" err="1">
                <a:solidFill>
                  <a:srgbClr val="222222"/>
                </a:solidFill>
                <a:effectLst/>
                <a:latin typeface="Times New Roman" panose="02020603050405020304" pitchFamily="18" charset="0"/>
                <a:cs typeface="Times New Roman" panose="02020603050405020304" pitchFamily="18" charset="0"/>
              </a:rPr>
              <a:t>Selmi</a:t>
            </a:r>
            <a:r>
              <a:rPr lang="en-US" sz="2000" b="0" i="0" dirty="0">
                <a:solidFill>
                  <a:srgbClr val="222222"/>
                </a:solidFill>
                <a:effectLst/>
                <a:latin typeface="Times New Roman" panose="02020603050405020304" pitchFamily="18" charset="0"/>
                <a:cs typeface="Times New Roman" panose="02020603050405020304" pitchFamily="18" charset="0"/>
              </a:rPr>
              <a:t>, E., &amp; Harwood, H. (2017). How states are tackling the opioid crisis. </a:t>
            </a:r>
            <a:r>
              <a:rPr lang="en-US" sz="2000" b="0" i="1" dirty="0">
                <a:solidFill>
                  <a:srgbClr val="222222"/>
                </a:solidFill>
                <a:effectLst/>
                <a:latin typeface="Times New Roman" panose="02020603050405020304" pitchFamily="18" charset="0"/>
                <a:cs typeface="Times New Roman" panose="02020603050405020304" pitchFamily="18" charset="0"/>
              </a:rPr>
              <a:t>Public Health Reports</a:t>
            </a:r>
            <a:r>
              <a:rPr lang="en-US" sz="2000" b="0" i="0" dirty="0">
                <a:solidFill>
                  <a:srgbClr val="222222"/>
                </a:solidFill>
                <a:effectLst/>
                <a:latin typeface="Times New Roman" panose="02020603050405020304" pitchFamily="18" charset="0"/>
                <a:cs typeface="Times New Roman" panose="02020603050405020304" pitchFamily="18" charset="0"/>
              </a:rPr>
              <a:t>, </a:t>
            </a:r>
            <a:r>
              <a:rPr lang="en-US" sz="2000" b="0" i="1" dirty="0">
                <a:solidFill>
                  <a:srgbClr val="222222"/>
                </a:solidFill>
                <a:effectLst/>
                <a:latin typeface="Times New Roman" panose="02020603050405020304" pitchFamily="18" charset="0"/>
                <a:cs typeface="Times New Roman" panose="02020603050405020304" pitchFamily="18" charset="0"/>
              </a:rPr>
              <a:t>132</a:t>
            </a:r>
            <a:r>
              <a:rPr lang="en-US" sz="2000" b="0" i="0" dirty="0">
                <a:solidFill>
                  <a:srgbClr val="222222"/>
                </a:solidFill>
                <a:effectLst/>
                <a:latin typeface="Times New Roman" panose="02020603050405020304" pitchFamily="18" charset="0"/>
                <a:cs typeface="Times New Roman" panose="02020603050405020304" pitchFamily="18" charset="0"/>
              </a:rPr>
              <a:t>(2), 171-179.</a:t>
            </a:r>
            <a:endParaRPr sz="2000" dirty="0">
              <a:solidFill>
                <a:srgbClr val="222222"/>
              </a:solidFill>
              <a:highlight>
                <a:srgbClr val="FFFFFF"/>
              </a:highlight>
              <a:latin typeface="Times New Roman" panose="02020603050405020304" pitchFamily="18" charset="0"/>
              <a:ea typeface="Calibri"/>
              <a:cs typeface="Times New Roman" panose="02020603050405020304" pitchFamily="18" charset="0"/>
              <a:sym typeface="Calibri"/>
            </a:endParaRPr>
          </a:p>
        </p:txBody>
      </p:sp>
      <p:sp>
        <p:nvSpPr>
          <p:cNvPr id="42" name="Google Shape;42;p4"/>
          <p:cNvSpPr/>
          <p:nvPr/>
        </p:nvSpPr>
        <p:spPr>
          <a:xfrm>
            <a:off x="21505055" y="15429845"/>
            <a:ext cx="10870662" cy="354831"/>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Calibri"/>
                <a:ea typeface="Calibri"/>
                <a:cs typeface="Calibri"/>
                <a:sym typeface="Calibri"/>
              </a:rPr>
              <a:t>References</a:t>
            </a:r>
            <a:endParaRPr dirty="0">
              <a:solidFill>
                <a:schemeClr val="bg1"/>
              </a:solidFill>
            </a:endParaRPr>
          </a:p>
        </p:txBody>
      </p:sp>
      <p:sp>
        <p:nvSpPr>
          <p:cNvPr id="29" name="Google Shape;36;p4">
            <a:extLst>
              <a:ext uri="{FF2B5EF4-FFF2-40B4-BE49-F238E27FC236}">
                <a16:creationId xmlns="" xmlns:a16="http://schemas.microsoft.com/office/drawing/2014/main" id="{3674D442-7F49-4644-A82D-E6A1BCA22D07}"/>
              </a:ext>
            </a:extLst>
          </p:cNvPr>
          <p:cNvSpPr/>
          <p:nvPr/>
        </p:nvSpPr>
        <p:spPr>
          <a:xfrm>
            <a:off x="21505055" y="2811751"/>
            <a:ext cx="10881252" cy="453672"/>
          </a:xfrm>
          <a:prstGeom prst="rect">
            <a:avLst/>
          </a:prstGeom>
          <a:solidFill>
            <a:schemeClr val="accent3">
              <a:lumMod val="60000"/>
              <a:lumOff val="40000"/>
            </a:schemeClr>
          </a:solidFill>
          <a:ln w="12700" cap="flat" cmpd="sng">
            <a:solidFill>
              <a:schemeClr val="accent3">
                <a:lumMod val="60000"/>
                <a:lumOff val="40000"/>
              </a:schemeClr>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chemeClr val="bg1"/>
                </a:solidFill>
                <a:latin typeface="Calibri"/>
                <a:cs typeface="Calibri"/>
                <a:sym typeface="Calibri"/>
              </a:rPr>
              <a:t>Conclusion</a:t>
            </a:r>
            <a:endParaRPr dirty="0">
              <a:solidFill>
                <a:schemeClr val="bg1"/>
              </a:solidFill>
            </a:endParaRPr>
          </a:p>
        </p:txBody>
      </p:sp>
      <p:cxnSp>
        <p:nvCxnSpPr>
          <p:cNvPr id="4" name="Straight Connector 3">
            <a:extLst>
              <a:ext uri="{FF2B5EF4-FFF2-40B4-BE49-F238E27FC236}">
                <a16:creationId xmlns="" xmlns:a16="http://schemas.microsoft.com/office/drawing/2014/main" id="{B794A662-2492-5F47-8A50-868520BD99CD}"/>
              </a:ext>
            </a:extLst>
          </p:cNvPr>
          <p:cNvCxnSpPr>
            <a:cxnSpLocks/>
          </p:cNvCxnSpPr>
          <p:nvPr/>
        </p:nvCxnSpPr>
        <p:spPr>
          <a:xfrm flipH="1" flipV="1">
            <a:off x="21499776" y="2825108"/>
            <a:ext cx="6805" cy="16321975"/>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3DCC2C79-EEF0-1347-9343-94EB80A585E2}"/>
              </a:ext>
            </a:extLst>
          </p:cNvPr>
          <p:cNvCxnSpPr>
            <a:cxnSpLocks/>
          </p:cNvCxnSpPr>
          <p:nvPr/>
        </p:nvCxnSpPr>
        <p:spPr>
          <a:xfrm>
            <a:off x="32332970" y="3317612"/>
            <a:ext cx="53337" cy="15829471"/>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 xmlns:a16="http://schemas.microsoft.com/office/drawing/2014/main" id="{86B96977-1F97-4CE0-88A0-9F58D7FE85F7}"/>
              </a:ext>
            </a:extLst>
          </p:cNvPr>
          <p:cNvSpPr txBox="1"/>
          <p:nvPr/>
        </p:nvSpPr>
        <p:spPr>
          <a:xfrm>
            <a:off x="578206" y="584683"/>
            <a:ext cx="31906028" cy="1200329"/>
          </a:xfrm>
          <a:prstGeom prst="rect">
            <a:avLst/>
          </a:prstGeom>
          <a:noFill/>
        </p:spPr>
        <p:txBody>
          <a:bodyPr wrap="square" rtlCol="0">
            <a:spAutoFit/>
          </a:bodyPr>
          <a:lstStyle/>
          <a:p>
            <a:pPr algn="ctr"/>
            <a:r>
              <a:rPr lang="en-US" sz="7200" b="1" dirty="0" smtClean="0">
                <a:solidFill>
                  <a:schemeClr val="accent3">
                    <a:lumMod val="40000"/>
                    <a:lumOff val="60000"/>
                  </a:schemeClr>
                </a:solidFill>
                <a:latin typeface="Times New Roman" panose="02020603050405020304" pitchFamily="18" charset="0"/>
                <a:cs typeface="Times New Roman" panose="02020603050405020304" pitchFamily="18" charset="0"/>
              </a:rPr>
              <a:t>Opioid Epidemic in the United States</a:t>
            </a:r>
          </a:p>
        </p:txBody>
      </p:sp>
      <p:pic>
        <p:nvPicPr>
          <p:cNvPr id="6" name="Picture 5">
            <a:extLst>
              <a:ext uri="{FF2B5EF4-FFF2-40B4-BE49-F238E27FC236}">
                <a16:creationId xmlns="" xmlns:a16="http://schemas.microsoft.com/office/drawing/2014/main" id="{B6EEC3B3-407F-4AF6-AC77-95AF4F81F478}"/>
              </a:ext>
            </a:extLst>
          </p:cNvPr>
          <p:cNvPicPr>
            <a:picLocks noChangeAspect="1"/>
          </p:cNvPicPr>
          <p:nvPr/>
        </p:nvPicPr>
        <p:blipFill>
          <a:blip r:embed="rId3"/>
          <a:stretch>
            <a:fillRect/>
          </a:stretch>
        </p:blipFill>
        <p:spPr>
          <a:xfrm>
            <a:off x="11079538" y="8113866"/>
            <a:ext cx="10034336" cy="5027397"/>
          </a:xfrm>
          <a:prstGeom prst="rect">
            <a:avLst/>
          </a:prstGeom>
          <a:ln>
            <a:solidFill>
              <a:schemeClr val="bg1"/>
            </a:solidFill>
          </a:ln>
        </p:spPr>
      </p:pic>
      <p:pic>
        <p:nvPicPr>
          <p:cNvPr id="10" name="Picture 9">
            <a:extLst>
              <a:ext uri="{FF2B5EF4-FFF2-40B4-BE49-F238E27FC236}">
                <a16:creationId xmlns="" xmlns:a16="http://schemas.microsoft.com/office/drawing/2014/main" id="{C1E13060-647F-4D9E-BFD2-0DC393EC9B97}"/>
              </a:ext>
            </a:extLst>
          </p:cNvPr>
          <p:cNvPicPr>
            <a:picLocks noChangeAspect="1"/>
          </p:cNvPicPr>
          <p:nvPr/>
        </p:nvPicPr>
        <p:blipFill>
          <a:blip r:embed="rId4"/>
          <a:stretch>
            <a:fillRect/>
          </a:stretch>
        </p:blipFill>
        <p:spPr>
          <a:xfrm>
            <a:off x="10945587" y="13256442"/>
            <a:ext cx="10144144" cy="5811249"/>
          </a:xfrm>
          <a:prstGeom prst="rect">
            <a:avLst/>
          </a:prstGeom>
          <a:ln>
            <a:solidFill>
              <a:schemeClr val="bg1"/>
            </a:solidFill>
          </a:ln>
        </p:spPr>
      </p:pic>
      <p:sp>
        <p:nvSpPr>
          <p:cNvPr id="12" name="TextBox 11">
            <a:extLst>
              <a:ext uri="{FF2B5EF4-FFF2-40B4-BE49-F238E27FC236}">
                <a16:creationId xmlns="" xmlns:a16="http://schemas.microsoft.com/office/drawing/2014/main" id="{8F288B3E-9A29-40CE-B330-EF1756E01D2A}"/>
              </a:ext>
            </a:extLst>
          </p:cNvPr>
          <p:cNvSpPr txBox="1"/>
          <p:nvPr/>
        </p:nvSpPr>
        <p:spPr>
          <a:xfrm>
            <a:off x="21819575" y="3105950"/>
            <a:ext cx="10488094" cy="12309588"/>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Opioid epidemic has caused devastating consequences becoming an economic burden, national security threat and public health concern prompting efforts to address the issues. As a public health concern, the opioid crisis has significantly increased opioid dependence on these drugs which has disrupted their normal operations. Additionally it has increased spread of infectious diseases due to the use of shared syringes. </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United States government spends a high cost to provide healthcare. According to </a:t>
            </a:r>
            <a:r>
              <a:rPr lang="en-US" sz="2000" b="0" i="0" dirty="0">
                <a:solidFill>
                  <a:srgbClr val="222222"/>
                </a:solidFill>
                <a:effectLst/>
                <a:latin typeface="Times New Roman" panose="02020603050405020304" pitchFamily="18" charset="0"/>
                <a:cs typeface="Times New Roman" panose="02020603050405020304" pitchFamily="18" charset="0"/>
              </a:rPr>
              <a:t>Thakur et al. (2019</a:t>
            </a:r>
            <a:r>
              <a:rPr lang="en-US" sz="2000" dirty="0">
                <a:latin typeface="Times New Roman" panose="02020603050405020304" pitchFamily="18" charset="0"/>
                <a:cs typeface="Times New Roman" panose="02020603050405020304" pitchFamily="18" charset="0"/>
              </a:rPr>
              <a:t>), the opioid epidemic has caused a declining work force participation with statistics indicating up to 20% decline in labor force participation among men and up to 25 among women in the last 2 decades. </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As a national security threat, opioids such as heroin are produced in Mexico and Colombia by criminal organizations that are a threat to the united States. </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Measures that have been undertaken to address the issue including improving access to recovery and treatment services, promoting the use of overdose reversing medications, advancing better pain management practices, improving public health surveillance to improve our understanding of the crisis and providing support for research on the pain medication and people’s addiction to it. (</a:t>
            </a:r>
            <a:r>
              <a:rPr lang="en-US" sz="2000" b="0" i="0" dirty="0" err="1">
                <a:solidFill>
                  <a:srgbClr val="222222"/>
                </a:solidFill>
                <a:effectLst/>
                <a:latin typeface="Times New Roman" panose="02020603050405020304" pitchFamily="18" charset="0"/>
                <a:cs typeface="Times New Roman" panose="02020603050405020304" pitchFamily="18" charset="0"/>
              </a:rPr>
              <a:t>Wickramatilake</a:t>
            </a:r>
            <a:r>
              <a:rPr lang="en-US" sz="2000" dirty="0">
                <a:solidFill>
                  <a:srgbClr val="222222"/>
                </a:solidFill>
                <a:latin typeface="Times New Roman" panose="02020603050405020304" pitchFamily="18" charset="0"/>
                <a:cs typeface="Times New Roman" panose="02020603050405020304" pitchFamily="18" charset="0"/>
              </a:rPr>
              <a:t> et al., 2017)</a:t>
            </a:r>
            <a:r>
              <a:rPr lang="en-US" sz="2000" dirty="0">
                <a:latin typeface="Times New Roman" panose="02020603050405020304" pitchFamily="18" charset="0"/>
                <a:cs typeface="Times New Roman" panose="02020603050405020304" pitchFamily="18" charset="0"/>
              </a:rPr>
              <a:t> Additionally, the federal government has provided counter narcotics aid to the countries where drugs such as heroin originate from to the United States for instance, Colombia and Mexico.</a:t>
            </a:r>
          </a:p>
          <a:p>
            <a:pPr marL="342900" indent="-342900">
              <a:lnSpc>
                <a:spcPct val="20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Further research should be on the pain and addiction to inform development of effective measures to address the opioid epidemic and advance better practices for pain management. </a:t>
            </a:r>
          </a:p>
        </p:txBody>
      </p:sp>
      <p:pic>
        <p:nvPicPr>
          <p:cNvPr id="11" name="Picture 10">
            <a:extLst>
              <a:ext uri="{FF2B5EF4-FFF2-40B4-BE49-F238E27FC236}">
                <a16:creationId xmlns="" xmlns:a16="http://schemas.microsoft.com/office/drawing/2014/main" id="{BC3E1413-7F5D-4016-BD48-996CB15F1F13}"/>
              </a:ext>
            </a:extLst>
          </p:cNvPr>
          <p:cNvPicPr>
            <a:picLocks noChangeAspect="1"/>
          </p:cNvPicPr>
          <p:nvPr/>
        </p:nvPicPr>
        <p:blipFill>
          <a:blip r:embed="rId5"/>
          <a:stretch>
            <a:fillRect/>
          </a:stretch>
        </p:blipFill>
        <p:spPr>
          <a:xfrm>
            <a:off x="11049247" y="2825108"/>
            <a:ext cx="10034336" cy="5173579"/>
          </a:xfrm>
          <a:prstGeom prst="rect">
            <a:avLst/>
          </a:prstGeom>
          <a:ln>
            <a:solidFill>
              <a:schemeClr val="bg1"/>
            </a:solidFill>
          </a:ln>
        </p:spPr>
      </p:pic>
      <p:pic>
        <p:nvPicPr>
          <p:cNvPr id="2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206" y="0"/>
            <a:ext cx="3451487" cy="2710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778881" y="525380"/>
            <a:ext cx="318293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31281" y="677780"/>
            <a:ext cx="318293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59335" y="-81182"/>
            <a:ext cx="3526972" cy="2813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3872371" y="2024743"/>
            <a:ext cx="184731" cy="307777"/>
          </a:xfrm>
          <a:prstGeom prst="rect">
            <a:avLst/>
          </a:prstGeom>
          <a:noFill/>
        </p:spPr>
        <p:txBody>
          <a:bodyPr wrap="none" rtlCol="0">
            <a:spAutoFit/>
          </a:bodyPr>
          <a:lstStyle/>
          <a:p>
            <a:endParaRPr lang="en-US" dirty="0"/>
          </a:p>
        </p:txBody>
      </p:sp>
      <p:sp>
        <p:nvSpPr>
          <p:cNvPr id="8" name="TextBox 7"/>
          <p:cNvSpPr txBox="1"/>
          <p:nvPr/>
        </p:nvSpPr>
        <p:spPr>
          <a:xfrm>
            <a:off x="4029693" y="2055402"/>
            <a:ext cx="24829642" cy="651821"/>
          </a:xfrm>
          <a:prstGeom prst="rect">
            <a:avLst/>
          </a:prstGeom>
          <a:solidFill>
            <a:schemeClr val="accent3">
              <a:lumMod val="60000"/>
              <a:lumOff val="40000"/>
            </a:schemeClr>
          </a:solidFill>
        </p:spPr>
        <p:txBody>
          <a:bodyPr wrap="square" rtlCol="0">
            <a:spAutoFit/>
          </a:bodyPr>
          <a:lstStyle/>
          <a:p>
            <a:r>
              <a:rPr lang="en-US" sz="3600" b="1" dirty="0" smtClean="0">
                <a:solidFill>
                  <a:schemeClr val="bg1"/>
                </a:solidFill>
              </a:rPr>
              <a:t>Fabiola Nina,</a:t>
            </a:r>
            <a:r>
              <a:rPr lang="en-US" sz="3600" b="1" dirty="0"/>
              <a:t> </a:t>
            </a:r>
            <a:r>
              <a:rPr lang="en-US" sz="3600" b="1" dirty="0">
                <a:solidFill>
                  <a:schemeClr val="bg1"/>
                </a:solidFill>
              </a:rPr>
              <a:t>, MCPHS University, School of Arts and Sciences</a:t>
            </a:r>
            <a:r>
              <a:rPr lang="en-US" sz="3600" b="1" dirty="0" smtClean="0">
                <a:solidFill>
                  <a:schemeClr val="bg1"/>
                </a:solidFill>
              </a:rPr>
              <a:t>, Pre Med and Health Sciences Program </a:t>
            </a:r>
            <a:endParaRPr lang="en-US" sz="3600" b="1"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619</Words>
  <Application>Microsoft Macintosh PowerPoint</Application>
  <PresentationFormat>Custom</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Arial</vt:lpstr>
      <vt:lpstr>Office Theme</vt:lpstr>
      <vt:lpstr>PowerPoint Presentation</vt:lpstr>
    </vt:vector>
  </TitlesOfParts>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Nina, Fabiola (0422516)</cp:lastModifiedBy>
  <cp:revision>68</cp:revision>
  <dcterms:modified xsi:type="dcterms:W3CDTF">2021-03-31T16:32:09Z</dcterms:modified>
</cp:coreProperties>
</file>